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4630400" cy="8229600"/>
  <p:notesSz cx="8229600" cy="14630400"/>
  <p:embeddedFontLst>
    <p:embeddedFont>
      <p:font typeface="Barlow Bold" panose="020B0604020202020204" charset="0"/>
      <p:bold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Montserrat" panose="00000500000000000000" pitchFamily="2" charset="0"/>
      <p:regular r:id="rId22"/>
      <p:bold r:id="rId23"/>
    </p:embeddedFont>
    <p:embeddedFont>
      <p:font typeface="Montserrat Bold" panose="00000800000000000000" charset="0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6546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39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8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1B74283-465E-D39D-71FB-647C345BE4B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6749" y="7796296"/>
            <a:ext cx="1793651" cy="433303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1349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8309" y="1383149"/>
            <a:ext cx="76273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 Application</a:t>
            </a:r>
            <a:endParaRPr lang="en-US" sz="6150" dirty="0"/>
          </a:p>
        </p:txBody>
      </p:sp>
      <p:sp>
        <p:nvSpPr>
          <p:cNvPr id="5" name="Text 1"/>
          <p:cNvSpPr/>
          <p:nvPr/>
        </p:nvSpPr>
        <p:spPr>
          <a:xfrm>
            <a:off x="758309" y="2691646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our presentation on the development of a weather app! We will explore the key components, features, and challenges of creating a user-friendly and informative weather application.</a:t>
            </a:r>
            <a:endParaRPr lang="en-US" sz="17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0798971-5DC4-6DFF-4CD7-11953C3B61A8}"/>
              </a:ext>
            </a:extLst>
          </p:cNvPr>
          <p:cNvGrpSpPr/>
          <p:nvPr/>
        </p:nvGrpSpPr>
        <p:grpSpPr>
          <a:xfrm>
            <a:off x="943429" y="3975497"/>
            <a:ext cx="4211263" cy="379214"/>
            <a:chOff x="943429" y="3975497"/>
            <a:chExt cx="4211263" cy="379214"/>
          </a:xfrm>
        </p:grpSpPr>
        <p:sp>
          <p:nvSpPr>
            <p:cNvPr id="6" name="Shape 2"/>
            <p:cNvSpPr/>
            <p:nvPr/>
          </p:nvSpPr>
          <p:spPr>
            <a:xfrm>
              <a:off x="943429" y="4082798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 3"/>
            <p:cNvSpPr/>
            <p:nvPr/>
          </p:nvSpPr>
          <p:spPr>
            <a:xfrm>
              <a:off x="1213128" y="3975497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Mahmoud ELDemerdash</a:t>
              </a:r>
              <a:endParaRPr lang="en-US" sz="210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6E71D06-3B17-335E-EFAC-5FA3C3DC7F35}"/>
              </a:ext>
            </a:extLst>
          </p:cNvPr>
          <p:cNvGrpSpPr/>
          <p:nvPr/>
        </p:nvGrpSpPr>
        <p:grpSpPr>
          <a:xfrm>
            <a:off x="943429" y="4598432"/>
            <a:ext cx="4211263" cy="379214"/>
            <a:chOff x="943429" y="4598432"/>
            <a:chExt cx="4211263" cy="379214"/>
          </a:xfrm>
        </p:grpSpPr>
        <p:sp>
          <p:nvSpPr>
            <p:cNvPr id="9" name="Shape 4"/>
            <p:cNvSpPr/>
            <p:nvPr/>
          </p:nvSpPr>
          <p:spPr>
            <a:xfrm>
              <a:off x="943429" y="4705733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 5"/>
            <p:cNvSpPr/>
            <p:nvPr/>
          </p:nvSpPr>
          <p:spPr>
            <a:xfrm>
              <a:off x="1213128" y="4598432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Nada Wahba</a:t>
              </a:r>
              <a:endParaRPr lang="en-US" sz="21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A98FE9A-8D8C-3F44-0F59-426AE9B08BC6}"/>
              </a:ext>
            </a:extLst>
          </p:cNvPr>
          <p:cNvGrpSpPr/>
          <p:nvPr/>
        </p:nvGrpSpPr>
        <p:grpSpPr>
          <a:xfrm>
            <a:off x="943429" y="5221367"/>
            <a:ext cx="4211263" cy="379214"/>
            <a:chOff x="943429" y="5221367"/>
            <a:chExt cx="4211263" cy="379214"/>
          </a:xfrm>
        </p:grpSpPr>
        <p:sp>
          <p:nvSpPr>
            <p:cNvPr id="12" name="Shape 6"/>
            <p:cNvSpPr/>
            <p:nvPr/>
          </p:nvSpPr>
          <p:spPr>
            <a:xfrm>
              <a:off x="943429" y="5328668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 7"/>
            <p:cNvSpPr/>
            <p:nvPr/>
          </p:nvSpPr>
          <p:spPr>
            <a:xfrm>
              <a:off x="1213128" y="5221367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 err="1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Toka</a:t>
              </a: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 </a:t>
              </a:r>
              <a:r>
                <a:rPr lang="en-US" sz="2100" b="1" dirty="0" err="1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Abdelfatah</a:t>
              </a:r>
              <a:endParaRPr lang="en-US" sz="2100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71D43AA-9D62-2F88-897F-5D50A6DB3E23}"/>
              </a:ext>
            </a:extLst>
          </p:cNvPr>
          <p:cNvGrpSpPr/>
          <p:nvPr/>
        </p:nvGrpSpPr>
        <p:grpSpPr>
          <a:xfrm>
            <a:off x="943429" y="5844302"/>
            <a:ext cx="4211263" cy="379214"/>
            <a:chOff x="943429" y="5844302"/>
            <a:chExt cx="4211263" cy="379214"/>
          </a:xfrm>
        </p:grpSpPr>
        <p:sp>
          <p:nvSpPr>
            <p:cNvPr id="15" name="Shape 8"/>
            <p:cNvSpPr/>
            <p:nvPr/>
          </p:nvSpPr>
          <p:spPr>
            <a:xfrm>
              <a:off x="943429" y="5951603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 9"/>
            <p:cNvSpPr/>
            <p:nvPr/>
          </p:nvSpPr>
          <p:spPr>
            <a:xfrm>
              <a:off x="1213128" y="5844302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Mohamed Haddad</a:t>
              </a:r>
              <a:endParaRPr lang="en-US" sz="21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1DA5664-5E7E-9A4F-97FE-B4826178DC20}"/>
              </a:ext>
            </a:extLst>
          </p:cNvPr>
          <p:cNvGrpSpPr/>
          <p:nvPr/>
        </p:nvGrpSpPr>
        <p:grpSpPr>
          <a:xfrm>
            <a:off x="943429" y="6467237"/>
            <a:ext cx="4211263" cy="379214"/>
            <a:chOff x="943429" y="6467237"/>
            <a:chExt cx="4211263" cy="379214"/>
          </a:xfrm>
        </p:grpSpPr>
        <p:sp>
          <p:nvSpPr>
            <p:cNvPr id="18" name="Shape 10"/>
            <p:cNvSpPr/>
            <p:nvPr/>
          </p:nvSpPr>
          <p:spPr>
            <a:xfrm>
              <a:off x="943429" y="6574538"/>
              <a:ext cx="161471" cy="170321"/>
            </a:xfrm>
            <a:prstGeom prst="roundRect">
              <a:avLst>
                <a:gd name="adj" fmla="val 26380043"/>
              </a:avLst>
            </a:prstGeom>
            <a:noFill/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 11"/>
            <p:cNvSpPr/>
            <p:nvPr/>
          </p:nvSpPr>
          <p:spPr>
            <a:xfrm>
              <a:off x="1213128" y="6467237"/>
              <a:ext cx="3941564" cy="3792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2100" b="1" dirty="0">
                  <a:solidFill>
                    <a:srgbClr val="EEEFF5"/>
                  </a:solidFill>
                  <a:latin typeface="Montserrat Bold" pitchFamily="34" charset="0"/>
                  <a:ea typeface="Montserrat Bold" pitchFamily="34" charset="-122"/>
                  <a:cs typeface="Montserrat Bold" pitchFamily="34" charset="-120"/>
                </a:rPr>
                <a:t>Mahmoud Mohamed</a:t>
              </a:r>
              <a:endParaRPr lang="en-US" sz="2100" dirty="0"/>
            </a:p>
          </p:txBody>
        </p:sp>
      </p:grpSp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6809" y="139653"/>
            <a:ext cx="3633772" cy="787329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12877"/>
            <a:ext cx="989076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Logic: Provider State Management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258854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Experience real-time updates and seamless UI synchronization with Provider's ChangeNotifier, driving a sophisticated architecture that elegantly divides the app's logic and presentation.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277195"/>
            <a:ext cx="6309955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Save Cities List using shared preferences </a:t>
            </a:r>
            <a:endParaRPr lang="en-US" sz="2650" dirty="0"/>
          </a:p>
        </p:txBody>
      </p:sp>
      <p:sp>
        <p:nvSpPr>
          <p:cNvPr id="5" name="Shape 3"/>
          <p:cNvSpPr/>
          <p:nvPr/>
        </p:nvSpPr>
        <p:spPr>
          <a:xfrm>
            <a:off x="758309" y="4029670"/>
            <a:ext cx="13113782" cy="3086933"/>
          </a:xfrm>
          <a:prstGeom prst="roundRect">
            <a:avLst>
              <a:gd name="adj" fmla="val 6317"/>
            </a:avLst>
          </a:prstGeom>
          <a:solidFill>
            <a:srgbClr val="03234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884" y="4362212"/>
            <a:ext cx="270748" cy="2165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462207" y="4300299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List&lt;String&gt; selectedCities ;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462207" y="4841915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addCity(cityName)   =&gt; selectedCities.add(cityName)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462207" y="5383530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removeCity(index)    =&gt; selectedCities.removeAt(index)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462207" y="5925145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saveSelectedCities() =&gt; prefs.setStringList('selectedCities', selectedCities)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1462207" y="6466761"/>
            <a:ext cx="121933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loadSelectedCities() =&gt; selectedCities = prefs.getStringList('selectedCities')</a:t>
            </a:r>
            <a:endParaRPr lang="en-US" sz="17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B59986A-B824-1A7D-788C-F731379B6539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C6A4901-BC4F-6254-BE5F-E152E3B10AC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24733" y="571143"/>
            <a:ext cx="6765250" cy="681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Presentation: UI Design</a:t>
            </a:r>
            <a:endParaRPr lang="en-US" sz="4250" dirty="0"/>
          </a:p>
        </p:txBody>
      </p:sp>
      <p:sp>
        <p:nvSpPr>
          <p:cNvPr id="5" name="Text 1"/>
          <p:cNvSpPr/>
          <p:nvPr/>
        </p:nvSpPr>
        <p:spPr>
          <a:xfrm>
            <a:off x="724733" y="1562814"/>
            <a:ext cx="2724626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Home Screen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24733" y="2213848"/>
            <a:ext cx="7694533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visually appealing and user-friendly home screen that sets the tone for the app's overall experience.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724733" y="3109198"/>
            <a:ext cx="76945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724733" y="3673316"/>
            <a:ext cx="7694533" cy="3985141"/>
          </a:xfrm>
          <a:prstGeom prst="roundRect">
            <a:avLst>
              <a:gd name="adj" fmla="val 4677"/>
            </a:avLst>
          </a:prstGeom>
          <a:solidFill>
            <a:srgbClr val="03234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783" y="3987046"/>
            <a:ext cx="258842" cy="2070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97675" y="3932039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ListView.builder( 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397675" y="4449604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itemCount: Provider.of(context). selectedCities. length + 1, 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1397675" y="4967168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itemBuilder: (context, index) { 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1397675" y="5484733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if (index == 0)    return LiveWeatherCard (); 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1397675" y="6002298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else    return DismissibleCard ( index: index - 1 ); 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1397675" y="6519863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},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1397675" y="7037427"/>
            <a:ext cx="681454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</a:t>
            </a:r>
            <a:endParaRPr lang="en-US" sz="1600" dirty="0"/>
          </a:p>
        </p:txBody>
      </p:sp>
      <p:pic>
        <p:nvPicPr>
          <p:cNvPr id="18" name="WhatsApp Video 2024-10-23 at 1.45.52 PM">
            <a:hlinkClick r:id="" action="ppaction://media"/>
            <a:extLst>
              <a:ext uri="{FF2B5EF4-FFF2-40B4-BE49-F238E27FC236}">
                <a16:creationId xmlns:a16="http://schemas.microsoft.com/office/drawing/2014/main" id="{CB7D6B2D-F2A4-152C-7205-A5B66E7CDC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202531" y="115843"/>
            <a:ext cx="3570872" cy="803446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2781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0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AE348E2-EECC-90B3-3550-84BAE42EC91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8309" y="1267539"/>
            <a:ext cx="707862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Presentation: UI Design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58309" y="2305169"/>
            <a:ext cx="294393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 Details Screen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8309" y="2986326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Details screen offers a visually appealing and user-friendly interface, showcasing comprehensive weather information in a way that's easy to understand and navigate.</a:t>
            </a:r>
            <a:endParaRPr lang="en-US" sz="1700" dirty="0"/>
          </a:p>
        </p:txBody>
      </p:sp>
      <p:sp>
        <p:nvSpPr>
          <p:cNvPr id="7" name="Shape 3"/>
          <p:cNvSpPr/>
          <p:nvPr/>
        </p:nvSpPr>
        <p:spPr>
          <a:xfrm>
            <a:off x="758309" y="4270177"/>
            <a:ext cx="7627382" cy="920472"/>
          </a:xfrm>
          <a:prstGeom prst="roundRect">
            <a:avLst>
              <a:gd name="adj" fmla="val 21184"/>
            </a:avLst>
          </a:prstGeom>
          <a:solidFill>
            <a:srgbClr val="03234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4884" y="4602718"/>
            <a:ext cx="270748" cy="21657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462207" y="4540806"/>
            <a:ext cx="670691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CityWeatherScreen()</a:t>
            </a:r>
            <a:endParaRPr lang="en-US" sz="1700" dirty="0"/>
          </a:p>
        </p:txBody>
      </p:sp>
      <p:pic>
        <p:nvPicPr>
          <p:cNvPr id="10" name="WhatsApp Video 2024-10-23 at 2.09.40 PM">
            <a:hlinkClick r:id="" action="ppaction://media"/>
            <a:extLst>
              <a:ext uri="{FF2B5EF4-FFF2-40B4-BE49-F238E27FC236}">
                <a16:creationId xmlns:a16="http://schemas.microsoft.com/office/drawing/2014/main" id="{EFCC4BFF-B42E-97B2-7AAE-3AE5F29AAF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16056" y="132907"/>
            <a:ext cx="3539460" cy="796378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787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C4CB18-64D7-2FA6-2AB0-7711104C81D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60208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Bringing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58309" y="2968704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It 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58309" y="4277201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All </a:t>
            </a:r>
            <a:endParaRPr lang="en-US" sz="6150" dirty="0"/>
          </a:p>
        </p:txBody>
      </p:sp>
      <p:sp>
        <p:nvSpPr>
          <p:cNvPr id="6" name="Text 3"/>
          <p:cNvSpPr/>
          <p:nvPr/>
        </p:nvSpPr>
        <p:spPr>
          <a:xfrm>
            <a:off x="758309" y="5585698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Together</a:t>
            </a:r>
            <a:endParaRPr lang="en-US" sz="6150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483C338-829B-410A-6973-0C32AA1FF46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8309" y="3720465"/>
            <a:ext cx="57985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Thank You</a:t>
            </a:r>
            <a:endParaRPr lang="en-US" sz="61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37C931E-D461-16E8-5DE5-2C2EE011B77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8309" y="1383149"/>
            <a:ext cx="76273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 Application</a:t>
            </a:r>
            <a:endParaRPr lang="en-US" sz="6150" dirty="0"/>
          </a:p>
        </p:txBody>
      </p:sp>
      <p:sp>
        <p:nvSpPr>
          <p:cNvPr id="5" name="Text 1"/>
          <p:cNvSpPr/>
          <p:nvPr/>
        </p:nvSpPr>
        <p:spPr>
          <a:xfrm>
            <a:off x="758309" y="2691646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our presentation on the development of a weather app! We will explore the key components, features, and challenges of creating a user-friendly and informative weather application.</a:t>
            </a:r>
            <a:endParaRPr lang="en-US" sz="1700" dirty="0"/>
          </a:p>
        </p:txBody>
      </p:sp>
      <p:sp>
        <p:nvSpPr>
          <p:cNvPr id="8" name="Text 3"/>
          <p:cNvSpPr/>
          <p:nvPr/>
        </p:nvSpPr>
        <p:spPr>
          <a:xfrm>
            <a:off x="1213128" y="3975497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Mahmoud ELDemerdash</a:t>
            </a:r>
            <a:endParaRPr lang="en-US" sz="2100" dirty="0"/>
          </a:p>
        </p:txBody>
      </p:sp>
      <p:sp>
        <p:nvSpPr>
          <p:cNvPr id="11" name="Text 5"/>
          <p:cNvSpPr/>
          <p:nvPr/>
        </p:nvSpPr>
        <p:spPr>
          <a:xfrm>
            <a:off x="1213128" y="4598432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Nada Wahba</a:t>
            </a:r>
            <a:endParaRPr lang="en-US" sz="2100" dirty="0"/>
          </a:p>
        </p:txBody>
      </p:sp>
      <p:sp>
        <p:nvSpPr>
          <p:cNvPr id="14" name="Text 7"/>
          <p:cNvSpPr/>
          <p:nvPr/>
        </p:nvSpPr>
        <p:spPr>
          <a:xfrm>
            <a:off x="1213128" y="5221367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 err="1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Toka</a:t>
            </a: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</a:t>
            </a:r>
            <a:r>
              <a:rPr lang="en-US" sz="2100" b="1" dirty="0" err="1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Abdelfatah</a:t>
            </a:r>
            <a:endParaRPr lang="en-US" sz="2100" dirty="0"/>
          </a:p>
        </p:txBody>
      </p:sp>
      <p:sp>
        <p:nvSpPr>
          <p:cNvPr id="17" name="Text 9"/>
          <p:cNvSpPr/>
          <p:nvPr/>
        </p:nvSpPr>
        <p:spPr>
          <a:xfrm>
            <a:off x="1213128" y="5844302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Mohamed Haddad</a:t>
            </a:r>
            <a:endParaRPr lang="en-US" sz="2100" dirty="0"/>
          </a:p>
        </p:txBody>
      </p:sp>
      <p:sp>
        <p:nvSpPr>
          <p:cNvPr id="20" name="Text 11"/>
          <p:cNvSpPr/>
          <p:nvPr/>
        </p:nvSpPr>
        <p:spPr>
          <a:xfrm>
            <a:off x="1213128" y="6467237"/>
            <a:ext cx="394156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Mahmoud Mohamed</a:t>
            </a:r>
            <a:endParaRPr lang="en-US" sz="2100" dirty="0"/>
          </a:p>
        </p:txBody>
      </p:sp>
      <p:pic>
        <p:nvPicPr>
          <p:cNvPr id="23" name="Weather 3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1CDC305A-7C9D-C7C2-B30B-334E2A8657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68587" y="60953"/>
            <a:ext cx="3895884" cy="810769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3" name="Shape 2">
            <a:extLst>
              <a:ext uri="{FF2B5EF4-FFF2-40B4-BE49-F238E27FC236}">
                <a16:creationId xmlns:a16="http://schemas.microsoft.com/office/drawing/2014/main" id="{F5272F33-6E94-14C9-0999-C21B308E6ED4}"/>
              </a:ext>
            </a:extLst>
          </p:cNvPr>
          <p:cNvSpPr/>
          <p:nvPr/>
        </p:nvSpPr>
        <p:spPr>
          <a:xfrm>
            <a:off x="943429" y="4082798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DAA5678E-84E8-9339-801E-7E83260BCC61}"/>
              </a:ext>
            </a:extLst>
          </p:cNvPr>
          <p:cNvSpPr/>
          <p:nvPr/>
        </p:nvSpPr>
        <p:spPr>
          <a:xfrm>
            <a:off x="943429" y="4705733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6">
            <a:extLst>
              <a:ext uri="{FF2B5EF4-FFF2-40B4-BE49-F238E27FC236}">
                <a16:creationId xmlns:a16="http://schemas.microsoft.com/office/drawing/2014/main" id="{3AB2F99E-64D5-1B34-FACD-BA2A07952B41}"/>
              </a:ext>
            </a:extLst>
          </p:cNvPr>
          <p:cNvSpPr/>
          <p:nvPr/>
        </p:nvSpPr>
        <p:spPr>
          <a:xfrm>
            <a:off x="943429" y="5328668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Shape 8">
            <a:extLst>
              <a:ext uri="{FF2B5EF4-FFF2-40B4-BE49-F238E27FC236}">
                <a16:creationId xmlns:a16="http://schemas.microsoft.com/office/drawing/2014/main" id="{7C1B1ED6-5527-7C6B-99AB-20362256E71F}"/>
              </a:ext>
            </a:extLst>
          </p:cNvPr>
          <p:cNvSpPr/>
          <p:nvPr/>
        </p:nvSpPr>
        <p:spPr>
          <a:xfrm>
            <a:off x="943429" y="5951603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Shape 10">
            <a:extLst>
              <a:ext uri="{FF2B5EF4-FFF2-40B4-BE49-F238E27FC236}">
                <a16:creationId xmlns:a16="http://schemas.microsoft.com/office/drawing/2014/main" id="{2F5EC1C4-E406-97C7-115A-16B1996DB6E5}"/>
              </a:ext>
            </a:extLst>
          </p:cNvPr>
          <p:cNvSpPr/>
          <p:nvPr/>
        </p:nvSpPr>
        <p:spPr>
          <a:xfrm>
            <a:off x="943429" y="6574538"/>
            <a:ext cx="161471" cy="17032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4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879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BDF2C5AD-AF82-5731-3994-E7DAAE9D50D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8584" y="7801570"/>
            <a:ext cx="1941816" cy="410036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691039" y="546497"/>
            <a:ext cx="7414617" cy="649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Structure of our Application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691039" y="1590794"/>
            <a:ext cx="4284464" cy="6092309"/>
          </a:xfrm>
          <a:prstGeom prst="roundRect">
            <a:avLst>
              <a:gd name="adj" fmla="val 4148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88444" y="1788200"/>
            <a:ext cx="2598182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Services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88444" y="2231350"/>
            <a:ext cx="3889653" cy="2210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layer provides the core functionality of the application, including weather data retrieval, location handling, notifications, and robust error management. This ensures a smooth and reliable user experience.</a:t>
            </a:r>
            <a:endParaRPr lang="en-US" sz="155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665DFF8-1274-7441-546A-2465B2518364}"/>
              </a:ext>
            </a:extLst>
          </p:cNvPr>
          <p:cNvGrpSpPr/>
          <p:nvPr/>
        </p:nvGrpSpPr>
        <p:grpSpPr>
          <a:xfrm>
            <a:off x="888444" y="4663678"/>
            <a:ext cx="3889653" cy="2822019"/>
            <a:chOff x="888444" y="4663678"/>
            <a:chExt cx="3889653" cy="2822019"/>
          </a:xfrm>
        </p:grpSpPr>
        <p:sp>
          <p:nvSpPr>
            <p:cNvPr id="6" name="Shape 4"/>
            <p:cNvSpPr/>
            <p:nvPr/>
          </p:nvSpPr>
          <p:spPr>
            <a:xfrm>
              <a:off x="888444" y="4663678"/>
              <a:ext cx="3889653" cy="2822019"/>
            </a:xfrm>
            <a:prstGeom prst="roundRect">
              <a:avLst>
                <a:gd name="adj" fmla="val 6298"/>
              </a:avLst>
            </a:prstGeom>
            <a:solidFill>
              <a:srgbClr val="01004D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 6"/>
            <p:cNvSpPr>
              <a:spLocks/>
            </p:cNvSpPr>
            <p:nvPr/>
          </p:nvSpPr>
          <p:spPr>
            <a:xfrm>
              <a:off x="1076087" y="4811673"/>
              <a:ext cx="3514368" cy="252603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 err="1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getWeather</a:t>
              </a: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(String cityName)
getUserCity()
Notification()</a:t>
              </a:r>
            </a:p>
            <a:p>
              <a:pPr marL="0" indent="0">
                <a:lnSpc>
                  <a:spcPts val="2450"/>
                </a:lnSpc>
                <a:buNone/>
              </a:pPr>
              <a:endParaRPr lang="en-US" sz="15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endParaRPr>
            </a:p>
            <a:p>
              <a:pPr>
                <a:lnSpc>
                  <a:spcPts val="2450"/>
                </a:lnSpc>
              </a:pP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class Failure 
</a:t>
              </a:r>
              <a:endParaRPr lang="en-US" sz="1550" dirty="0"/>
            </a:p>
          </p:txBody>
        </p:sp>
      </p:grpSp>
      <p:sp>
        <p:nvSpPr>
          <p:cNvPr id="9" name="Shape 7"/>
          <p:cNvSpPr/>
          <p:nvPr/>
        </p:nvSpPr>
        <p:spPr>
          <a:xfrm>
            <a:off x="5172908" y="1590794"/>
            <a:ext cx="4284464" cy="6092309"/>
          </a:xfrm>
          <a:prstGeom prst="roundRect">
            <a:avLst>
              <a:gd name="adj" fmla="val 4148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370314" y="1788200"/>
            <a:ext cx="2598182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Logic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5370314" y="2231350"/>
            <a:ext cx="3889653" cy="1894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layer utilizes state management solutions like Provider to manage application data and behavior, ensuring a seamless and consistent user experience. It's responsible for three key functions:</a:t>
            </a:r>
            <a:endParaRPr lang="en-US" sz="155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CF5F934-E490-C3B8-1F99-773D05DEFB5B}"/>
              </a:ext>
            </a:extLst>
          </p:cNvPr>
          <p:cNvGrpSpPr/>
          <p:nvPr/>
        </p:nvGrpSpPr>
        <p:grpSpPr>
          <a:xfrm>
            <a:off x="5370314" y="4636948"/>
            <a:ext cx="3889653" cy="2506266"/>
            <a:chOff x="5370314" y="4347924"/>
            <a:chExt cx="3889653" cy="2506266"/>
          </a:xfrm>
        </p:grpSpPr>
        <p:sp>
          <p:nvSpPr>
            <p:cNvPr id="12" name="Shape 10"/>
            <p:cNvSpPr/>
            <p:nvPr/>
          </p:nvSpPr>
          <p:spPr>
            <a:xfrm>
              <a:off x="5370314" y="4347924"/>
              <a:ext cx="3889653" cy="2506266"/>
            </a:xfrm>
            <a:prstGeom prst="roundRect">
              <a:avLst>
                <a:gd name="adj" fmla="val 7091"/>
              </a:avLst>
            </a:prstGeom>
            <a:solidFill>
              <a:srgbClr val="01004D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 12"/>
            <p:cNvSpPr/>
            <p:nvPr/>
          </p:nvSpPr>
          <p:spPr>
            <a:xfrm>
              <a:off x="5557957" y="4495919"/>
              <a:ext cx="3514368" cy="221027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endParaRPr lang="en-US" sz="15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endParaRPr>
            </a:p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 err="1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fetchWeatherModel</a:t>
              </a: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(</a:t>
              </a:r>
              <a:r>
                <a:rPr lang="en-US" sz="1550" dirty="0" err="1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cityName</a:t>
              </a: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) 
</a:t>
              </a:r>
            </a:p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 err="1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fetchUserCity</a:t>
              </a: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()
saveCitiesList()
</a:t>
              </a:r>
              <a:endParaRPr lang="en-US" sz="1550" dirty="0"/>
            </a:p>
          </p:txBody>
        </p:sp>
      </p:grpSp>
      <p:sp>
        <p:nvSpPr>
          <p:cNvPr id="15" name="Shape 13"/>
          <p:cNvSpPr/>
          <p:nvPr/>
        </p:nvSpPr>
        <p:spPr>
          <a:xfrm>
            <a:off x="9654778" y="1590794"/>
            <a:ext cx="4284464" cy="6092309"/>
          </a:xfrm>
          <a:prstGeom prst="roundRect">
            <a:avLst>
              <a:gd name="adj" fmla="val 4148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852184" y="1788200"/>
            <a:ext cx="2598182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Presentation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9852184" y="2231350"/>
            <a:ext cx="3889653" cy="1499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layer is responsible for delivering a visually appealing and intuitive user interface to delight users. </a:t>
            </a:r>
          </a:p>
          <a:p>
            <a:pPr>
              <a:lnSpc>
                <a:spcPts val="2450"/>
              </a:lnSpc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application has two main screens:</a:t>
            </a:r>
            <a:endParaRPr lang="en-US" sz="1550" dirty="0"/>
          </a:p>
          <a:p>
            <a:pPr marL="0" indent="0">
              <a:lnSpc>
                <a:spcPts val="2450"/>
              </a:lnSpc>
              <a:buNone/>
            </a:pP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9852184" y="3297079"/>
            <a:ext cx="3889653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9852184" y="3731300"/>
            <a:ext cx="3889653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endParaRPr lang="en-US" sz="155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E59C6A-4547-CEC6-9B41-8BFF50D81E32}"/>
              </a:ext>
            </a:extLst>
          </p:cNvPr>
          <p:cNvGrpSpPr/>
          <p:nvPr/>
        </p:nvGrpSpPr>
        <p:grpSpPr>
          <a:xfrm>
            <a:off x="9852184" y="4663678"/>
            <a:ext cx="3889653" cy="1874758"/>
            <a:chOff x="9852184" y="4269105"/>
            <a:chExt cx="3889653" cy="1874758"/>
          </a:xfrm>
        </p:grpSpPr>
        <p:sp>
          <p:nvSpPr>
            <p:cNvPr id="20" name="Shape 18"/>
            <p:cNvSpPr/>
            <p:nvPr/>
          </p:nvSpPr>
          <p:spPr>
            <a:xfrm>
              <a:off x="9852184" y="4269105"/>
              <a:ext cx="3889653" cy="1874758"/>
            </a:xfrm>
            <a:prstGeom prst="roundRect">
              <a:avLst>
                <a:gd name="adj" fmla="val 9480"/>
              </a:avLst>
            </a:prstGeom>
            <a:solidFill>
              <a:srgbClr val="01004D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 20"/>
            <p:cNvSpPr/>
            <p:nvPr/>
          </p:nvSpPr>
          <p:spPr>
            <a:xfrm>
              <a:off x="10039826" y="4417100"/>
              <a:ext cx="3514368" cy="157876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EEEFF5"/>
                  </a:solidFill>
                  <a:highlight>
                    <a:srgbClr val="01004D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
HomePage()
WeatherDetailsPage()
</a:t>
              </a:r>
              <a:endParaRPr lang="en-US" sz="1550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11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B68634C9-779A-3781-E093-08DE5D53F3F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617744"/>
            <a:ext cx="1822750" cy="496014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542687" y="552688"/>
            <a:ext cx="5893237" cy="509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Services: Location Handling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42687" y="1372672"/>
            <a:ext cx="1354502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service layer focuses on providing accurate and up-to-date location information for the weather app. Here's a breakdown of the key components and functions:</a:t>
            </a:r>
            <a:endParaRPr lang="en-US" sz="12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88142AF-8496-1B2A-0A16-0BAA93992BAF}"/>
              </a:ext>
            </a:extLst>
          </p:cNvPr>
          <p:cNvGrpSpPr/>
          <p:nvPr/>
        </p:nvGrpSpPr>
        <p:grpSpPr>
          <a:xfrm>
            <a:off x="542687" y="1969532"/>
            <a:ext cx="348853" cy="348853"/>
            <a:chOff x="542687" y="1969532"/>
            <a:chExt cx="348853" cy="348853"/>
          </a:xfrm>
        </p:grpSpPr>
        <p:sp>
          <p:nvSpPr>
            <p:cNvPr id="4" name="Shape 2"/>
            <p:cNvSpPr/>
            <p:nvPr/>
          </p:nvSpPr>
          <p:spPr>
            <a:xfrm>
              <a:off x="542687" y="1969532"/>
              <a:ext cx="348853" cy="348853"/>
            </a:xfrm>
            <a:prstGeom prst="roundRect">
              <a:avLst>
                <a:gd name="adj" fmla="val 40005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 3"/>
            <p:cNvSpPr/>
            <p:nvPr/>
          </p:nvSpPr>
          <p:spPr>
            <a:xfrm>
              <a:off x="673775" y="2021562"/>
              <a:ext cx="86678" cy="24479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900"/>
                </a:lnSpc>
                <a:buNone/>
              </a:pPr>
              <a:r>
                <a:rPr lang="en-US" sz="190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1</a:t>
              </a:r>
              <a:endParaRPr lang="en-US" sz="1900" dirty="0"/>
            </a:p>
          </p:txBody>
        </p:sp>
      </p:grpSp>
      <p:sp>
        <p:nvSpPr>
          <p:cNvPr id="6" name="Text 4"/>
          <p:cNvSpPr/>
          <p:nvPr/>
        </p:nvSpPr>
        <p:spPr>
          <a:xfrm>
            <a:off x="1046559" y="1969532"/>
            <a:ext cx="2040255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Geolocation API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046441" y="2317552"/>
            <a:ext cx="6191131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the device's GPS to retrieve the user's current location and track their movements.</a:t>
            </a:r>
            <a:endParaRPr lang="en-US" sz="12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40953FA-7AB9-E002-950D-A1CA3C28B9C3}"/>
              </a:ext>
            </a:extLst>
          </p:cNvPr>
          <p:cNvGrpSpPr/>
          <p:nvPr/>
        </p:nvGrpSpPr>
        <p:grpSpPr>
          <a:xfrm>
            <a:off x="7392710" y="1969532"/>
            <a:ext cx="348853" cy="348853"/>
            <a:chOff x="7392710" y="1969532"/>
            <a:chExt cx="348853" cy="348853"/>
          </a:xfrm>
        </p:grpSpPr>
        <p:sp>
          <p:nvSpPr>
            <p:cNvPr id="8" name="Shape 6"/>
            <p:cNvSpPr/>
            <p:nvPr/>
          </p:nvSpPr>
          <p:spPr>
            <a:xfrm>
              <a:off x="7392710" y="1969532"/>
              <a:ext cx="348853" cy="348853"/>
            </a:xfrm>
            <a:prstGeom prst="roundRect">
              <a:avLst>
                <a:gd name="adj" fmla="val 40005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 7"/>
            <p:cNvSpPr/>
            <p:nvPr/>
          </p:nvSpPr>
          <p:spPr>
            <a:xfrm>
              <a:off x="7498556" y="2021562"/>
              <a:ext cx="137160" cy="24479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900"/>
                </a:lnSpc>
                <a:buNone/>
              </a:pPr>
              <a:r>
                <a:rPr lang="en-US" sz="190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2</a:t>
              </a:r>
              <a:endParaRPr lang="en-US" sz="1900" dirty="0"/>
            </a:p>
          </p:txBody>
        </p:sp>
      </p:grpSp>
      <p:sp>
        <p:nvSpPr>
          <p:cNvPr id="10" name="Text 8"/>
          <p:cNvSpPr/>
          <p:nvPr/>
        </p:nvSpPr>
        <p:spPr>
          <a:xfrm>
            <a:off x="7896582" y="1969532"/>
            <a:ext cx="2040255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Address Lookup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896582" y="2317552"/>
            <a:ext cx="6191131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Translating geographical coordinates into human-readable addresses for improved user experience.</a:t>
            </a:r>
            <a:endParaRPr lang="en-US" sz="12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9E4766-42B1-EC3F-8BEC-B1F430A5462D}"/>
              </a:ext>
            </a:extLst>
          </p:cNvPr>
          <p:cNvGrpSpPr/>
          <p:nvPr/>
        </p:nvGrpSpPr>
        <p:grpSpPr>
          <a:xfrm>
            <a:off x="542687" y="2987993"/>
            <a:ext cx="13545026" cy="4688919"/>
            <a:chOff x="542687" y="2987993"/>
            <a:chExt cx="13545026" cy="4688919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8F3F13D-A2C1-B4E4-356C-F477AB5BE1A4}"/>
                </a:ext>
              </a:extLst>
            </p:cNvPr>
            <p:cNvGrpSpPr/>
            <p:nvPr/>
          </p:nvGrpSpPr>
          <p:grpSpPr>
            <a:xfrm>
              <a:off x="542687" y="2987993"/>
              <a:ext cx="13545026" cy="4688919"/>
              <a:chOff x="542687" y="2987993"/>
              <a:chExt cx="13545026" cy="4688919"/>
            </a:xfrm>
          </p:grpSpPr>
          <p:sp>
            <p:nvSpPr>
              <p:cNvPr id="12" name="Shape 10"/>
              <p:cNvSpPr/>
              <p:nvPr/>
            </p:nvSpPr>
            <p:spPr>
              <a:xfrm>
                <a:off x="542687" y="2987993"/>
                <a:ext cx="13545026" cy="4688919"/>
              </a:xfrm>
              <a:prstGeom prst="roundRect">
                <a:avLst>
                  <a:gd name="adj" fmla="val 2976"/>
                </a:avLst>
              </a:prstGeom>
              <a:solidFill>
                <a:srgbClr val="282C32"/>
              </a:solidFill>
              <a:ln/>
              <a:effectLst>
                <a:outerShdw blurRad="38100" dist="19050" dir="13500000" algn="bl" rotWithShape="0">
                  <a:srgbClr val="FFFFFF">
                    <a:alpha val="10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Shape 11"/>
              <p:cNvSpPr/>
              <p:nvPr/>
            </p:nvSpPr>
            <p:spPr>
              <a:xfrm>
                <a:off x="697706" y="3143012"/>
                <a:ext cx="13234987" cy="4378881"/>
              </a:xfrm>
              <a:prstGeom prst="roundRect">
                <a:avLst>
                  <a:gd name="adj" fmla="val 3187"/>
                </a:avLst>
              </a:prstGeom>
              <a:solidFill>
                <a:srgbClr val="032349"/>
              </a:solidFill>
              <a:ln/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14" name="Image 0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2726" y="3376255"/>
              <a:ext cx="193715" cy="155019"/>
            </a:xfrm>
            <a:prstGeom prst="rect">
              <a:avLst/>
            </a:prstGeom>
          </p:spPr>
        </p:pic>
      </p:grpSp>
      <p:sp>
        <p:nvSpPr>
          <p:cNvPr id="15" name="Text 12"/>
          <p:cNvSpPr/>
          <p:nvPr/>
        </p:nvSpPr>
        <p:spPr>
          <a:xfrm>
            <a:off x="1201461" y="3336727"/>
            <a:ext cx="6695122" cy="844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Future&lt;Either&lt;LocationFailure, String?&gt;&gt; getCurrentCity() async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try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Position position = await _determinePosition();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20" name="Text 12">
            <a:extLst>
              <a:ext uri="{FF2B5EF4-FFF2-40B4-BE49-F238E27FC236}">
                <a16:creationId xmlns:a16="http://schemas.microsoft.com/office/drawing/2014/main" id="{507E4E64-6C5D-3D20-9907-D50A7B5A8B28}"/>
              </a:ext>
            </a:extLst>
          </p:cNvPr>
          <p:cNvSpPr/>
          <p:nvPr/>
        </p:nvSpPr>
        <p:spPr>
          <a:xfrm>
            <a:off x="1201461" y="4190406"/>
            <a:ext cx="6695122" cy="638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List&lt;Placemark&gt;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locationDetails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=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 await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placemarkFromCoordinates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position.latitude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position.longitude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</a:t>
            </a:r>
            <a:endParaRPr lang="en-US" sz="1200" dirty="0"/>
          </a:p>
        </p:txBody>
      </p:sp>
      <p:sp>
        <p:nvSpPr>
          <p:cNvPr id="21" name="Text 12">
            <a:extLst>
              <a:ext uri="{FF2B5EF4-FFF2-40B4-BE49-F238E27FC236}">
                <a16:creationId xmlns:a16="http://schemas.microsoft.com/office/drawing/2014/main" id="{B14065B4-CD9B-1646-A19B-6A502504F2F3}"/>
              </a:ext>
            </a:extLst>
          </p:cNvPr>
          <p:cNvSpPr/>
          <p:nvPr/>
        </p:nvSpPr>
        <p:spPr>
          <a:xfrm>
            <a:off x="1201460" y="4829176"/>
            <a:ext cx="6695122" cy="638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String? city =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locationDetails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[0].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administrativeArea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return right(city);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4D78BC66-F8C1-2444-4EC8-A2C741A4599A}"/>
              </a:ext>
            </a:extLst>
          </p:cNvPr>
          <p:cNvSpPr/>
          <p:nvPr/>
        </p:nvSpPr>
        <p:spPr>
          <a:xfrm>
            <a:off x="1201460" y="5429490"/>
            <a:ext cx="6695122" cy="1724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} on 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CurrentLocationException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catch (e)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return left(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LocationFailure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e.cause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 catch (e)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return left(</a:t>
            </a:r>
            <a:r>
              <a:rPr lang="en-US" sz="12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LocationFailure</a:t>
            </a: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("Error!!"));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</a:t>
            </a:r>
            <a:endParaRPr lang="en-US" sz="12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10" grpId="0" animBg="1"/>
      <p:bldP spid="11" grpId="0" animBg="1"/>
      <p:bldP spid="15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63298AC-88BC-DFD7-A4FE-F3605090D27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617744"/>
            <a:ext cx="1822750" cy="496014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550069" y="684014"/>
            <a:ext cx="5417820" cy="516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Services: API Integration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50069" y="1515308"/>
            <a:ext cx="13530263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service layer focuses on providing accurate and up-to-date location information for the weather app. Here's a breakdown of the key components and functions:</a:t>
            </a:r>
            <a:endParaRPr lang="en-US" sz="12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3B6FBD1-DA64-FA84-1135-EA4B2737BEFB}"/>
              </a:ext>
            </a:extLst>
          </p:cNvPr>
          <p:cNvGrpSpPr/>
          <p:nvPr/>
        </p:nvGrpSpPr>
        <p:grpSpPr>
          <a:xfrm>
            <a:off x="550069" y="2120384"/>
            <a:ext cx="353616" cy="353616"/>
            <a:chOff x="550069" y="2120384"/>
            <a:chExt cx="353616" cy="353616"/>
          </a:xfrm>
        </p:grpSpPr>
        <p:sp>
          <p:nvSpPr>
            <p:cNvPr id="4" name="Shape 2"/>
            <p:cNvSpPr/>
            <p:nvPr/>
          </p:nvSpPr>
          <p:spPr>
            <a:xfrm>
              <a:off x="550069" y="2120384"/>
              <a:ext cx="353616" cy="353616"/>
            </a:xfrm>
            <a:prstGeom prst="roundRect">
              <a:avLst>
                <a:gd name="adj" fmla="val 40008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 3"/>
            <p:cNvSpPr/>
            <p:nvPr/>
          </p:nvSpPr>
          <p:spPr>
            <a:xfrm>
              <a:off x="682943" y="2173010"/>
              <a:ext cx="87868" cy="24824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950"/>
                </a:lnSpc>
                <a:buNone/>
              </a:pPr>
              <a:r>
                <a:rPr lang="en-US" sz="195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1</a:t>
              </a:r>
              <a:endParaRPr lang="en-US" sz="1950" dirty="0"/>
            </a:p>
          </p:txBody>
        </p:sp>
      </p:grpSp>
      <p:sp>
        <p:nvSpPr>
          <p:cNvPr id="6" name="Text 4"/>
          <p:cNvSpPr/>
          <p:nvPr/>
        </p:nvSpPr>
        <p:spPr>
          <a:xfrm>
            <a:off x="1060847" y="2120384"/>
            <a:ext cx="2068235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Response Parsing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060847" y="2473166"/>
            <a:ext cx="6175772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Efficiently parsing API responses and transforming the data into a format that can be easily consumed by the app's logic.</a:t>
            </a:r>
            <a:endParaRPr lang="en-US" sz="12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2CBB60E-51F0-89F5-387E-0C36785053E2}"/>
              </a:ext>
            </a:extLst>
          </p:cNvPr>
          <p:cNvGrpSpPr/>
          <p:nvPr/>
        </p:nvGrpSpPr>
        <p:grpSpPr>
          <a:xfrm>
            <a:off x="7393781" y="2120384"/>
            <a:ext cx="353616" cy="353616"/>
            <a:chOff x="7393781" y="2120384"/>
            <a:chExt cx="353616" cy="353616"/>
          </a:xfrm>
        </p:grpSpPr>
        <p:sp>
          <p:nvSpPr>
            <p:cNvPr id="8" name="Shape 6"/>
            <p:cNvSpPr/>
            <p:nvPr/>
          </p:nvSpPr>
          <p:spPr>
            <a:xfrm>
              <a:off x="7393781" y="2120384"/>
              <a:ext cx="353616" cy="353616"/>
            </a:xfrm>
            <a:prstGeom prst="roundRect">
              <a:avLst>
                <a:gd name="adj" fmla="val 40008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Text 7"/>
            <p:cNvSpPr/>
            <p:nvPr/>
          </p:nvSpPr>
          <p:spPr>
            <a:xfrm>
              <a:off x="7501057" y="2173010"/>
              <a:ext cx="139065" cy="24824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950"/>
                </a:lnSpc>
                <a:buNone/>
              </a:pPr>
              <a:r>
                <a:rPr lang="en-US" sz="195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2</a:t>
              </a:r>
              <a:endParaRPr lang="en-US" sz="1950" dirty="0"/>
            </a:p>
          </p:txBody>
        </p:sp>
      </p:grpSp>
      <p:sp>
        <p:nvSpPr>
          <p:cNvPr id="10" name="Text 8"/>
          <p:cNvSpPr/>
          <p:nvPr/>
        </p:nvSpPr>
        <p:spPr>
          <a:xfrm>
            <a:off x="7904559" y="2120384"/>
            <a:ext cx="2068235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Error Handling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904559" y="2473166"/>
            <a:ext cx="6175772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Implementing robust error handling mechanisms to gracefully manage API-related failures and provide meaningful feedback to users.</a:t>
            </a:r>
            <a:endParaRPr lang="en-US" sz="12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842000A-E1D4-2A8E-1FFD-9F3F09371AB4}"/>
              </a:ext>
            </a:extLst>
          </p:cNvPr>
          <p:cNvGrpSpPr/>
          <p:nvPr/>
        </p:nvGrpSpPr>
        <p:grpSpPr>
          <a:xfrm>
            <a:off x="550069" y="3152894"/>
            <a:ext cx="13530263" cy="4392692"/>
            <a:chOff x="550069" y="3152894"/>
            <a:chExt cx="13530263" cy="4392692"/>
          </a:xfrm>
        </p:grpSpPr>
        <p:sp>
          <p:nvSpPr>
            <p:cNvPr id="12" name="Shape 10"/>
            <p:cNvSpPr/>
            <p:nvPr/>
          </p:nvSpPr>
          <p:spPr>
            <a:xfrm>
              <a:off x="550069" y="3152894"/>
              <a:ext cx="13530263" cy="4392692"/>
            </a:xfrm>
            <a:prstGeom prst="roundRect">
              <a:avLst>
                <a:gd name="adj" fmla="val 3221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Shape 11"/>
            <p:cNvSpPr/>
            <p:nvPr/>
          </p:nvSpPr>
          <p:spPr>
            <a:xfrm>
              <a:off x="707231" y="3310057"/>
              <a:ext cx="13215938" cy="4078367"/>
            </a:xfrm>
            <a:prstGeom prst="roundRect">
              <a:avLst>
                <a:gd name="adj" fmla="val 3469"/>
              </a:avLst>
            </a:prstGeom>
            <a:solidFill>
              <a:srgbClr val="032349"/>
            </a:solidFill>
            <a:ln/>
          </p:spPr>
          <p:txBody>
            <a:bodyPr/>
            <a:lstStyle/>
            <a:p>
              <a:endParaRPr lang="en-US"/>
            </a:p>
          </p:txBody>
        </p:sp>
        <p:pic>
          <p:nvPicPr>
            <p:cNvPr id="14" name="Image 0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394" y="3551872"/>
              <a:ext cx="196453" cy="157163"/>
            </a:xfrm>
            <a:prstGeom prst="rect">
              <a:avLst/>
            </a:prstGeom>
          </p:spPr>
        </p:pic>
      </p:grpSp>
      <p:sp>
        <p:nvSpPr>
          <p:cNvPr id="15" name="Text 12"/>
          <p:cNvSpPr/>
          <p:nvPr/>
        </p:nvSpPr>
        <p:spPr>
          <a:xfrm>
            <a:off x="1218009" y="3506510"/>
            <a:ext cx="12547997" cy="1181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Future&lt;Either&lt;Failure, WeatherModel&gt;&gt; getWeatherForCity(String cityName) async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try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Response response = await dio.get(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"</a:t>
            </a:r>
            <a:r>
              <a:rPr lang="en-US" sz="1200" b="1" u="sng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$baseUrl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/forecast.json?key=</a:t>
            </a:r>
            <a:r>
              <a:rPr lang="en-US" sz="1200" b="1" u="sng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$apiKey&amp;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q=</a:t>
            </a:r>
            <a:r>
              <a:rPr lang="en-US" sz="1200" b="1" u="sng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$cityName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&amp;days=3&amp;aqi=yes&amp;alerts=yes");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1218009" y="5408176"/>
            <a:ext cx="12547997" cy="1760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 on DioException catch (dioException)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return left(ServerFailure.fromDioException(dioException));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 catch (e) {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return left(ServerFailure("Unexpected error!!"));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</a:t>
            </a:r>
            <a:endParaRPr lang="en-US" sz="1200" dirty="0"/>
          </a:p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31604D-8689-1ED2-096B-3E13329B55DD}"/>
              </a:ext>
            </a:extLst>
          </p:cNvPr>
          <p:cNvSpPr txBox="1"/>
          <p:nvPr/>
        </p:nvSpPr>
        <p:spPr>
          <a:xfrm>
            <a:off x="8519885" y="3909090"/>
            <a:ext cx="4629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9998FF"/>
                </a:solidFill>
                <a:latin typeface="Barlow Bold" pitchFamily="34" charset="0"/>
              </a:rPr>
              <a:t>www.weatherapi.com</a:t>
            </a:r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31411029-011F-01B1-2BB8-6E963D864A1C}"/>
              </a:ext>
            </a:extLst>
          </p:cNvPr>
          <p:cNvSpPr/>
          <p:nvPr/>
        </p:nvSpPr>
        <p:spPr>
          <a:xfrm>
            <a:off x="1200263" y="4722257"/>
            <a:ext cx="12547997" cy="598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5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=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WeatherModel.fromJson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response.data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</a:t>
            </a:r>
            <a:endParaRPr lang="en-US" sz="1200" dirty="0"/>
          </a:p>
          <a:p>
            <a:pPr>
              <a:lnSpc>
                <a:spcPts val="195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return right(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</a:t>
            </a:r>
            <a:endParaRPr lang="en-US" sz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10" grpId="0" animBg="1"/>
      <p:bldP spid="11" grpId="0" animBg="1"/>
      <p:bldP spid="15" grpId="0" animBg="1"/>
      <p:bldP spid="16" grpId="0" animBg="1"/>
      <p:bldP spid="21" grpId="0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FD97183-E5B6-4BE0-6C93-B2DD4E6FE5E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617744"/>
            <a:ext cx="1822750" cy="4960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5568" y="686142"/>
            <a:ext cx="1006518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Services: Notification Management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568" y="1723772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5568" y="24819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55568" y="2968094"/>
            <a:ext cx="415456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Delivering timely updates and alerts to users, even when the app is not in the foreground.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5057" y="1723772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135057" y="24819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In-App Notifications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135057" y="2968094"/>
            <a:ext cx="4154686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Providing contextual and interactive notifications within the app to enhance user engagement.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14664" y="1723772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14664" y="24819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Local Notifications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614664" y="2968094"/>
            <a:ext cx="415456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Scheduling reminders and location-based alerts to help users stay informed and on top of important events.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ACB762FD-D2BA-FC28-B458-12177313F4C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253" y="545425"/>
            <a:ext cx="6680240" cy="652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Services: Error Handling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94253" y="1495425"/>
            <a:ext cx="7755493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Implementing robust error handling mechanisms to gracefully manage API-related failures and provide meaningful feedback to users.</a:t>
            </a:r>
            <a:endParaRPr lang="en-US" sz="155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B6235B-260E-ECA2-07E2-E2EAF8139B05}"/>
              </a:ext>
            </a:extLst>
          </p:cNvPr>
          <p:cNvGrpSpPr/>
          <p:nvPr/>
        </p:nvGrpSpPr>
        <p:grpSpPr>
          <a:xfrm>
            <a:off x="694253" y="2353151"/>
            <a:ext cx="7755493" cy="922258"/>
            <a:chOff x="694253" y="2353151"/>
            <a:chExt cx="7755493" cy="922258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F0F8006-1824-326C-102B-BCBF56AD8BE9}"/>
                </a:ext>
              </a:extLst>
            </p:cNvPr>
            <p:cNvGrpSpPr/>
            <p:nvPr/>
          </p:nvGrpSpPr>
          <p:grpSpPr>
            <a:xfrm>
              <a:off x="694253" y="2353151"/>
              <a:ext cx="7755493" cy="922258"/>
              <a:chOff x="694253" y="2353151"/>
              <a:chExt cx="7755493" cy="922258"/>
            </a:xfrm>
          </p:grpSpPr>
          <p:sp>
            <p:nvSpPr>
              <p:cNvPr id="5" name="Shape 2"/>
              <p:cNvSpPr/>
              <p:nvPr/>
            </p:nvSpPr>
            <p:spPr>
              <a:xfrm>
                <a:off x="694253" y="2353151"/>
                <a:ext cx="7755493" cy="922258"/>
              </a:xfrm>
              <a:prstGeom prst="roundRect">
                <a:avLst>
                  <a:gd name="adj" fmla="val 19357"/>
                </a:avLst>
              </a:prstGeom>
              <a:solidFill>
                <a:srgbClr val="032349"/>
              </a:solidFill>
              <a:ln/>
            </p:spPr>
            <p:txBody>
              <a:bodyPr/>
              <a:lstStyle/>
              <a:p>
                <a:endParaRPr lang="en-US" dirty="0"/>
              </a:p>
            </p:txBody>
          </p:sp>
          <p:pic>
            <p:nvPicPr>
              <p:cNvPr id="6" name="Image 1" descr="preencoded.png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2612" y="2666048"/>
                <a:ext cx="309920" cy="247888"/>
              </a:xfrm>
              <a:prstGeom prst="rect">
                <a:avLst/>
              </a:prstGeom>
            </p:spPr>
          </p:pic>
        </p:grpSp>
        <p:sp>
          <p:nvSpPr>
            <p:cNvPr id="7" name="Text 3"/>
            <p:cNvSpPr/>
            <p:nvPr/>
          </p:nvSpPr>
          <p:spPr>
            <a:xfrm>
              <a:off x="1400889" y="2601039"/>
              <a:ext cx="6850499" cy="39671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100"/>
                </a:lnSpc>
                <a:buNone/>
              </a:pPr>
              <a:r>
                <a:rPr lang="en-US" sz="19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abstract class Failure (errMsg)</a:t>
              </a:r>
              <a:endParaRPr lang="en-US" sz="1950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08AD2D-01B5-A069-837B-FA4DCAB8690B}"/>
              </a:ext>
            </a:extLst>
          </p:cNvPr>
          <p:cNvGrpSpPr/>
          <p:nvPr/>
        </p:nvGrpSpPr>
        <p:grpSpPr>
          <a:xfrm>
            <a:off x="694253" y="3498533"/>
            <a:ext cx="7755493" cy="2231112"/>
            <a:chOff x="694253" y="3498533"/>
            <a:chExt cx="7755493" cy="2231112"/>
          </a:xfrm>
        </p:grpSpPr>
        <p:sp>
          <p:nvSpPr>
            <p:cNvPr id="8" name="Shape 4"/>
            <p:cNvSpPr/>
            <p:nvPr/>
          </p:nvSpPr>
          <p:spPr>
            <a:xfrm>
              <a:off x="694253" y="3498533"/>
              <a:ext cx="7755493" cy="2231112"/>
            </a:xfrm>
            <a:prstGeom prst="roundRect">
              <a:avLst>
                <a:gd name="adj" fmla="val 8002"/>
              </a:avLst>
            </a:prstGeom>
            <a:solidFill>
              <a:srgbClr val="282C32"/>
            </a:solidFill>
            <a:ln/>
            <a:effectLst>
              <a:outerShdw blurRad="49530" dist="2413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Shape 5"/>
            <p:cNvSpPr/>
            <p:nvPr/>
          </p:nvSpPr>
          <p:spPr>
            <a:xfrm>
              <a:off x="892612" y="3696891"/>
              <a:ext cx="7358777" cy="1834396"/>
            </a:xfrm>
            <a:prstGeom prst="roundRect">
              <a:avLst>
                <a:gd name="adj" fmla="val 9732"/>
              </a:avLst>
            </a:prstGeom>
            <a:solidFill>
              <a:srgbClr val="032349"/>
            </a:solidFill>
            <a:ln/>
          </p:spPr>
          <p:txBody>
            <a:bodyPr/>
            <a:lstStyle/>
            <a:p>
              <a:endParaRPr lang="en-US"/>
            </a:p>
          </p:txBody>
        </p:sp>
        <p:pic>
          <p:nvPicPr>
            <p:cNvPr id="10" name="Image 2" descr="preencoded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90970" y="3992166"/>
              <a:ext cx="247888" cy="198358"/>
            </a:xfrm>
            <a:prstGeom prst="rect">
              <a:avLst/>
            </a:prstGeom>
          </p:spPr>
        </p:pic>
        <p:sp>
          <p:nvSpPr>
            <p:cNvPr id="11" name="Text 6"/>
            <p:cNvSpPr/>
            <p:nvPr/>
          </p:nvSpPr>
          <p:spPr>
            <a:xfrm>
              <a:off x="1537216" y="3944779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class ServerFailure extends Failure{</a:t>
              </a:r>
              <a:endParaRPr lang="en-US" sz="1550" dirty="0"/>
            </a:p>
          </p:txBody>
        </p:sp>
        <p:sp>
          <p:nvSpPr>
            <p:cNvPr id="12" name="Text 7"/>
            <p:cNvSpPr/>
            <p:nvPr/>
          </p:nvSpPr>
          <p:spPr>
            <a:xfrm>
              <a:off x="1537216" y="4440555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factory ServerFailure.fromDioException(dioException)</a:t>
              </a:r>
              <a:endParaRPr lang="en-US" sz="1550" dirty="0"/>
            </a:p>
          </p:txBody>
        </p:sp>
        <p:sp>
          <p:nvSpPr>
            <p:cNvPr id="13" name="Text 8"/>
            <p:cNvSpPr/>
            <p:nvPr/>
          </p:nvSpPr>
          <p:spPr>
            <a:xfrm>
              <a:off x="1537216" y="4936331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}</a:t>
              </a:r>
              <a:endParaRPr lang="en-US" sz="155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B37469-1424-1CF6-C3B8-42E567E66A24}"/>
              </a:ext>
            </a:extLst>
          </p:cNvPr>
          <p:cNvGrpSpPr/>
          <p:nvPr/>
        </p:nvGrpSpPr>
        <p:grpSpPr>
          <a:xfrm>
            <a:off x="694253" y="5952768"/>
            <a:ext cx="7755493" cy="1735336"/>
            <a:chOff x="694253" y="5952768"/>
            <a:chExt cx="7755493" cy="1735336"/>
          </a:xfrm>
        </p:grpSpPr>
        <p:sp>
          <p:nvSpPr>
            <p:cNvPr id="14" name="Shape 9"/>
            <p:cNvSpPr/>
            <p:nvPr/>
          </p:nvSpPr>
          <p:spPr>
            <a:xfrm>
              <a:off x="694253" y="5952768"/>
              <a:ext cx="7755493" cy="1735336"/>
            </a:xfrm>
            <a:prstGeom prst="roundRect">
              <a:avLst>
                <a:gd name="adj" fmla="val 10288"/>
              </a:avLst>
            </a:prstGeom>
            <a:solidFill>
              <a:srgbClr val="282C32"/>
            </a:solidFill>
            <a:ln/>
            <a:effectLst>
              <a:outerShdw blurRad="49530" dist="2413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Shape 10"/>
            <p:cNvSpPr/>
            <p:nvPr/>
          </p:nvSpPr>
          <p:spPr>
            <a:xfrm>
              <a:off x="892612" y="6151126"/>
              <a:ext cx="7358777" cy="1338620"/>
            </a:xfrm>
            <a:prstGeom prst="roundRect">
              <a:avLst>
                <a:gd name="adj" fmla="val 13336"/>
              </a:avLst>
            </a:prstGeom>
            <a:solidFill>
              <a:srgbClr val="032349"/>
            </a:solidFill>
            <a:ln/>
          </p:spPr>
          <p:txBody>
            <a:bodyPr/>
            <a:lstStyle/>
            <a:p>
              <a:endParaRPr lang="en-US"/>
            </a:p>
          </p:txBody>
        </p:sp>
        <p:pic>
          <p:nvPicPr>
            <p:cNvPr id="16" name="Image 3" descr="preencoded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90970" y="6446401"/>
              <a:ext cx="247888" cy="198358"/>
            </a:xfrm>
            <a:prstGeom prst="rect">
              <a:avLst/>
            </a:prstGeom>
          </p:spPr>
        </p:pic>
        <p:sp>
          <p:nvSpPr>
            <p:cNvPr id="17" name="Text 11"/>
            <p:cNvSpPr/>
            <p:nvPr/>
          </p:nvSpPr>
          <p:spPr>
            <a:xfrm>
              <a:off x="1537216" y="6399014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class Location Failure extends Failure</a:t>
              </a:r>
              <a:endParaRPr lang="en-US" sz="1550" dirty="0"/>
            </a:p>
          </p:txBody>
        </p:sp>
        <p:sp>
          <p:nvSpPr>
            <p:cNvPr id="18" name="Text 12"/>
            <p:cNvSpPr/>
            <p:nvPr/>
          </p:nvSpPr>
          <p:spPr>
            <a:xfrm>
              <a:off x="1537216" y="6894790"/>
              <a:ext cx="6515814" cy="3173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b="1" dirty="0">
                  <a:solidFill>
                    <a:srgbClr val="FFFFF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class CurrentLocationException implements Exception</a:t>
              </a:r>
              <a:endParaRPr lang="en-US" sz="1550" dirty="0"/>
            </a:p>
          </p:txBody>
        </p:sp>
      </p:grpSp>
      <p:pic>
        <p:nvPicPr>
          <p:cNvPr id="27" name="Image 0" descr="preencoded.png">
            <a:extLst>
              <a:ext uri="{FF2B5EF4-FFF2-40B4-BE49-F238E27FC236}">
                <a16:creationId xmlns:a16="http://schemas.microsoft.com/office/drawing/2014/main" id="{B938E77C-82C8-837D-8A8E-C59C37F283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28" name="Weather 3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89CDCB07-AA39-7203-633D-73477F20C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7219" r="7367"/>
          <a:stretch/>
        </p:blipFill>
        <p:spPr>
          <a:xfrm>
            <a:off x="9920845" y="152400"/>
            <a:ext cx="3780208" cy="786800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879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  <p:bldLst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87CD475-1D9B-DDD1-D8DB-C646F3281AB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701" y="7755732"/>
            <a:ext cx="1822750" cy="381839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537805" y="422553"/>
            <a:ext cx="7013257" cy="505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Logic: Provider State Management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37805" y="1235273"/>
            <a:ext cx="13554789" cy="491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Experience real-time updates and seamless UI synchronization with Provider's </a:t>
            </a:r>
            <a:r>
              <a:rPr lang="en-US" sz="17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ChangeNotifier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driving a sophisticated architecture that elegantly divides the app's logic and presentation.</a:t>
            </a:r>
            <a:endParaRPr lang="en-US" sz="17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5B3E6C-426F-9FE8-DF36-1D21FF5B045D}"/>
              </a:ext>
            </a:extLst>
          </p:cNvPr>
          <p:cNvGrpSpPr/>
          <p:nvPr/>
        </p:nvGrpSpPr>
        <p:grpSpPr>
          <a:xfrm>
            <a:off x="537805" y="1899761"/>
            <a:ext cx="3295293" cy="559832"/>
            <a:chOff x="537805" y="1899761"/>
            <a:chExt cx="3295293" cy="559832"/>
          </a:xfrm>
        </p:grpSpPr>
        <p:sp>
          <p:nvSpPr>
            <p:cNvPr id="4" name="Shape 2"/>
            <p:cNvSpPr/>
            <p:nvPr/>
          </p:nvSpPr>
          <p:spPr>
            <a:xfrm>
              <a:off x="537805" y="1899761"/>
              <a:ext cx="3295293" cy="559832"/>
            </a:xfrm>
            <a:prstGeom prst="roundRect">
              <a:avLst>
                <a:gd name="adj" fmla="val 24704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 3"/>
            <p:cNvSpPr/>
            <p:nvPr/>
          </p:nvSpPr>
          <p:spPr>
            <a:xfrm>
              <a:off x="691396" y="2053352"/>
              <a:ext cx="2255758" cy="25265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1950"/>
                </a:lnSpc>
                <a:buNone/>
              </a:pPr>
              <a:r>
                <a:rPr lang="en-US" sz="200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Fetch Data from Services</a:t>
              </a:r>
              <a:endParaRPr lang="en-US" sz="20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A6AC5D-6563-96E8-E59D-A63693C7A498}"/>
              </a:ext>
            </a:extLst>
          </p:cNvPr>
          <p:cNvGrpSpPr/>
          <p:nvPr/>
        </p:nvGrpSpPr>
        <p:grpSpPr>
          <a:xfrm>
            <a:off x="6662531" y="1899761"/>
            <a:ext cx="3190280" cy="559832"/>
            <a:chOff x="7391996" y="1899761"/>
            <a:chExt cx="3190280" cy="559832"/>
          </a:xfrm>
        </p:grpSpPr>
        <p:sp>
          <p:nvSpPr>
            <p:cNvPr id="6" name="Shape 4"/>
            <p:cNvSpPr/>
            <p:nvPr/>
          </p:nvSpPr>
          <p:spPr>
            <a:xfrm>
              <a:off x="7391996" y="1899761"/>
              <a:ext cx="3190280" cy="559832"/>
            </a:xfrm>
            <a:prstGeom prst="roundRect">
              <a:avLst>
                <a:gd name="adj" fmla="val 24704"/>
              </a:avLst>
            </a:prstGeom>
            <a:solidFill>
              <a:srgbClr val="282C32"/>
            </a:solidFill>
            <a:ln/>
            <a:effectLst>
              <a:outerShdw blurRad="38100" dist="19050" dir="13500000" algn="bl" rotWithShape="0">
                <a:srgbClr val="FFFFFF">
                  <a:alpha val="10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 5"/>
            <p:cNvSpPr/>
            <p:nvPr/>
          </p:nvSpPr>
          <p:spPr>
            <a:xfrm>
              <a:off x="7545586" y="2053352"/>
              <a:ext cx="2021800" cy="25265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1950"/>
                </a:lnSpc>
                <a:buNone/>
              </a:pPr>
              <a:r>
                <a:rPr lang="en-US" sz="2000" b="1" dirty="0">
                  <a:solidFill>
                    <a:srgbClr val="EEEFF5"/>
                  </a:solidFill>
                  <a:latin typeface="Barlow Bold" pitchFamily="34" charset="0"/>
                  <a:ea typeface="Barlow Bold" pitchFamily="34" charset="-122"/>
                  <a:cs typeface="Barlow Bold" pitchFamily="34" charset="-120"/>
                </a:rPr>
                <a:t>Transfer Data to UI</a:t>
              </a:r>
              <a:endParaRPr lang="en-US" sz="2000" dirty="0"/>
            </a:p>
          </p:txBody>
        </p:sp>
      </p:grpSp>
      <p:sp>
        <p:nvSpPr>
          <p:cNvPr id="8" name="Text 6"/>
          <p:cNvSpPr/>
          <p:nvPr/>
        </p:nvSpPr>
        <p:spPr>
          <a:xfrm>
            <a:off x="537805" y="2689979"/>
            <a:ext cx="329529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Call Services to fetch UserCity </a:t>
            </a:r>
            <a:endParaRPr lang="en-US" sz="19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AE312D0-FA87-3EF3-4682-8A0EE1C08928}"/>
              </a:ext>
            </a:extLst>
          </p:cNvPr>
          <p:cNvGrpSpPr/>
          <p:nvPr/>
        </p:nvGrpSpPr>
        <p:grpSpPr>
          <a:xfrm>
            <a:off x="537805" y="3223617"/>
            <a:ext cx="13554789" cy="4586645"/>
            <a:chOff x="537805" y="3223617"/>
            <a:chExt cx="13554789" cy="4586645"/>
          </a:xfrm>
        </p:grpSpPr>
        <p:sp>
          <p:nvSpPr>
            <p:cNvPr id="9" name="Shape 7"/>
            <p:cNvSpPr/>
            <p:nvPr/>
          </p:nvSpPr>
          <p:spPr>
            <a:xfrm>
              <a:off x="537805" y="3223617"/>
              <a:ext cx="13554789" cy="4586645"/>
            </a:xfrm>
            <a:prstGeom prst="roundRect">
              <a:avLst>
                <a:gd name="adj" fmla="val 3015"/>
              </a:avLst>
            </a:prstGeom>
            <a:solidFill>
              <a:srgbClr val="032349"/>
            </a:solidFill>
            <a:ln/>
          </p:spPr>
          <p:txBody>
            <a:bodyPr/>
            <a:lstStyle/>
            <a:p>
              <a:endParaRPr lang="en-US" dirty="0"/>
            </a:p>
          </p:txBody>
        </p:sp>
        <p:pic>
          <p:nvPicPr>
            <p:cNvPr id="10" name="Image 0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1396" y="3456384"/>
              <a:ext cx="192048" cy="153591"/>
            </a:xfrm>
            <a:prstGeom prst="rect">
              <a:avLst/>
            </a:prstGeom>
          </p:spPr>
        </p:pic>
      </p:grpSp>
      <p:sp>
        <p:nvSpPr>
          <p:cNvPr id="11" name="Text 8"/>
          <p:cNvSpPr/>
          <p:nvPr/>
        </p:nvSpPr>
        <p:spPr>
          <a:xfrm>
            <a:off x="1037034" y="3846297"/>
            <a:ext cx="12901970" cy="848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Future&lt;void&gt; fetchUserCity(BuildContext context) async {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try {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Either&lt;LocationFailure, String?&gt; cityResult =await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LocationService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().getCurrentCity();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endParaRPr lang="en-US" sz="1200" dirty="0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7D7BFBE1-584C-92DA-E50C-79D11F0F7407}"/>
              </a:ext>
            </a:extLst>
          </p:cNvPr>
          <p:cNvSpPr/>
          <p:nvPr/>
        </p:nvSpPr>
        <p:spPr>
          <a:xfrm>
            <a:off x="1037034" y="4810285"/>
            <a:ext cx="12901970" cy="1365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cityResult.fold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   (city) async {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userCity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= city;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notifyListeners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();</a:t>
            </a:r>
            <a:endParaRPr lang="en-US" sz="1200" dirty="0"/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},</a:t>
            </a:r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2DF5119A-F190-032D-A6B1-E80517F89C5F}"/>
              </a:ext>
            </a:extLst>
          </p:cNvPr>
          <p:cNvSpPr/>
          <p:nvPr/>
        </p:nvSpPr>
        <p:spPr>
          <a:xfrm>
            <a:off x="1037034" y="6081396"/>
            <a:ext cx="12901970" cy="1365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(failure) {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Helpers.showSnackBar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(context,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failure.errMsg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);},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);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 catch (e) {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Helpers.showSnackBar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(context, 'Unexpected error: $e');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}</a:t>
            </a:r>
            <a:endParaRPr lang="en-US" sz="1200" dirty="0"/>
          </a:p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</a:t>
            </a:r>
          </a:p>
        </p:txBody>
      </p:sp>
      <p:sp>
        <p:nvSpPr>
          <p:cNvPr id="30" name="Text 8">
            <a:extLst>
              <a:ext uri="{FF2B5EF4-FFF2-40B4-BE49-F238E27FC236}">
                <a16:creationId xmlns:a16="http://schemas.microsoft.com/office/drawing/2014/main" id="{E0EB8474-04F1-36EA-1A71-6292251A518F}"/>
              </a:ext>
            </a:extLst>
          </p:cNvPr>
          <p:cNvSpPr/>
          <p:nvPr/>
        </p:nvSpPr>
        <p:spPr>
          <a:xfrm>
            <a:off x="1037034" y="3476112"/>
            <a:ext cx="12901970" cy="335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String </a:t>
            </a:r>
            <a:r>
              <a:rPr lang="en-US" sz="120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userCity</a:t>
            </a:r>
            <a:r>
              <a:rPr lang="en-US" sz="1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</a:t>
            </a:r>
            <a:endParaRPr lang="en-US" sz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  <p:bldP spid="25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118" y="439579"/>
            <a:ext cx="7292102" cy="525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00"/>
              </a:lnSpc>
              <a:buNone/>
            </a:pPr>
            <a:r>
              <a:rPr lang="en-US" sz="3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 Logic: Provider State Management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59118" y="1284446"/>
            <a:ext cx="13512165" cy="511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Experience real-time updates and seamless UI synchronization with Provider's ChangeNotifier, driving a sophisticated architecture that elegantly divides the app's logic and presentation.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559118" y="2035254"/>
            <a:ext cx="3466386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Call Api to fetch WeatherModel 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559118" y="2590086"/>
            <a:ext cx="13512165" cy="5199817"/>
          </a:xfrm>
          <a:prstGeom prst="roundRect">
            <a:avLst>
              <a:gd name="adj" fmla="val 2765"/>
            </a:avLst>
          </a:prstGeom>
          <a:solidFill>
            <a:srgbClr val="032349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80" y="2832735"/>
            <a:ext cx="199668" cy="15966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78111" y="2789634"/>
            <a:ext cx="12833509" cy="119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Future&lt;WeatherModel?&gt; fetchWeatherModel( String cityName, BuildContext context) async {</a:t>
            </a:r>
          </a:p>
          <a:p>
            <a:pPr>
              <a:lnSpc>
                <a:spcPts val="2000"/>
              </a:lnSpc>
            </a:pP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?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 </a:t>
            </a:r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try { </a:t>
            </a:r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Either&lt;Failure,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WeatherModel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&gt;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weatherResult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= await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WeatherService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().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getWeatherForCity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cityName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);</a:t>
            </a:r>
            <a:endParaRPr lang="en-US" sz="1250" dirty="0"/>
          </a:p>
          <a:p>
            <a:pPr>
              <a:lnSpc>
                <a:spcPts val="2000"/>
              </a:lnSpc>
            </a:pP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1078111" y="3904180"/>
            <a:ext cx="12833509" cy="3698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weatherResult.fold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(weather) {</a:t>
            </a: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weatherModel = weather;</a:t>
            </a: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},</a:t>
            </a: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endParaRPr lang="en-US" sz="1250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return weatherModel;</a:t>
            </a:r>
            <a:endParaRPr lang="en-US" sz="1250" dirty="0"/>
          </a:p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</a:t>
            </a:r>
            <a:endParaRPr lang="en-US" sz="12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88A699-FF50-00BA-8DA3-DCBB1B03106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2701" y="7789902"/>
            <a:ext cx="1822750" cy="323855"/>
          </a:xfrm>
          <a:prstGeom prst="rect">
            <a:avLst/>
          </a:prstGeom>
        </p:spPr>
      </p:pic>
      <p:sp>
        <p:nvSpPr>
          <p:cNvPr id="8" name="Text 7">
            <a:extLst>
              <a:ext uri="{FF2B5EF4-FFF2-40B4-BE49-F238E27FC236}">
                <a16:creationId xmlns:a16="http://schemas.microsoft.com/office/drawing/2014/main" id="{A6EECB2C-964D-6C0F-A016-6B292F2B89D9}"/>
              </a:ext>
            </a:extLst>
          </p:cNvPr>
          <p:cNvSpPr/>
          <p:nvPr/>
        </p:nvSpPr>
        <p:spPr>
          <a:xfrm>
            <a:off x="1157942" y="4959110"/>
            <a:ext cx="12833509" cy="1887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(failure) {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Helpers.showSnackBar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(context,  'Error fetching weather for $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cityName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: ${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failure.errMsg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}');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},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);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 catch (e) {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Helpers.showSnackBar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(context, 'Error fetching weather for $</a:t>
            </a:r>
            <a:r>
              <a:rPr lang="en-US" sz="1250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cityName</a:t>
            </a: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');</a:t>
            </a:r>
            <a:endParaRPr lang="en-US" sz="1250" dirty="0"/>
          </a:p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}</a:t>
            </a:r>
            <a:endParaRPr lang="en-US" sz="12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1173</Words>
  <Application>Microsoft Office PowerPoint</Application>
  <PresentationFormat>Custom</PresentationFormat>
  <Paragraphs>180</Paragraphs>
  <Slides>14</Slides>
  <Notes>14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Montserrat</vt:lpstr>
      <vt:lpstr>Montserrat Bold</vt:lpstr>
      <vt:lpstr>Arial</vt:lpstr>
      <vt:lpstr>Barlow Bold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20812020101157</cp:lastModifiedBy>
  <cp:revision>7</cp:revision>
  <dcterms:created xsi:type="dcterms:W3CDTF">2024-10-22T22:37:52Z</dcterms:created>
  <dcterms:modified xsi:type="dcterms:W3CDTF">2024-10-23T17:36:57Z</dcterms:modified>
</cp:coreProperties>
</file>